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pn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43891200" cy="32918400"/>
  <p:notesSz cx="9296400" cy="7010400"/>
  <p:defaultTextStyle>
    <a:defPPr>
      <a:defRPr lang="en-US"/>
    </a:defPPr>
    <a:lvl1pPr marL="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0003"/>
    <a:srgbClr val="510506"/>
    <a:srgbClr val="970003"/>
    <a:srgbClr val="4B4D4F"/>
    <a:srgbClr val="76B494"/>
    <a:srgbClr val="CEB049"/>
    <a:srgbClr val="A8C364"/>
    <a:srgbClr val="D3B653"/>
    <a:srgbClr val="FF00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543" autoAdjust="0"/>
    <p:restoredTop sz="98656" autoAdjust="0"/>
  </p:normalViewPr>
  <p:slideViewPr>
    <p:cSldViewPr snapToGrid="0" snapToObjects="1">
      <p:cViewPr>
        <p:scale>
          <a:sx n="70" d="100"/>
          <a:sy n="70" d="100"/>
        </p:scale>
        <p:origin x="1520" y="1120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3"/>
            <a:ext cx="37307520" cy="7056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69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17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1318266"/>
            <a:ext cx="9875520" cy="2808732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318266"/>
            <a:ext cx="28895040" cy="280873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85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248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1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1" y="13952226"/>
            <a:ext cx="3730752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4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7680964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7680964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3/29/17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45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5" y="7368543"/>
            <a:ext cx="19392903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5" y="10439401"/>
            <a:ext cx="19392903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3" y="7368543"/>
            <a:ext cx="19400520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3" y="10439401"/>
            <a:ext cx="1940052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3/29/17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12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3/29/17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717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3/29/17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10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70" y="1310640"/>
            <a:ext cx="14439903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4"/>
            <a:ext cx="24536400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70" y="6888484"/>
            <a:ext cx="14439903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3/29/17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61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3" y="23042881"/>
            <a:ext cx="2633472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3" y="2941320"/>
            <a:ext cx="26334720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3" y="25763223"/>
            <a:ext cx="26334720" cy="3863338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3/29/17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882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4"/>
            <a:ext cx="39502080" cy="21724622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AD3B8D-529A-B648-B3A5-128BFC9F5CF8}" type="datetimeFigureOut">
              <a:rPr lang="en-US" smtClean="0"/>
              <a:pPr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67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7.emf"/><Relationship Id="rId21" Type="http://schemas.openxmlformats.org/officeDocument/2006/relationships/image" Target="../media/image18.emf"/><Relationship Id="rId22" Type="http://schemas.openxmlformats.org/officeDocument/2006/relationships/image" Target="../media/image19.emf"/><Relationship Id="rId23" Type="http://schemas.openxmlformats.org/officeDocument/2006/relationships/image" Target="../media/image20.emf"/><Relationship Id="rId24" Type="http://schemas.openxmlformats.org/officeDocument/2006/relationships/image" Target="../media/image21.emf"/><Relationship Id="rId25" Type="http://schemas.openxmlformats.org/officeDocument/2006/relationships/image" Target="../media/image22.emf"/><Relationship Id="rId26" Type="http://schemas.openxmlformats.org/officeDocument/2006/relationships/image" Target="../media/image23.emf"/><Relationship Id="rId27" Type="http://schemas.openxmlformats.org/officeDocument/2006/relationships/image" Target="../media/image24.emf"/><Relationship Id="rId28" Type="http://schemas.openxmlformats.org/officeDocument/2006/relationships/image" Target="../media/image25.emf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hyperlink" Target="mailto:sshahrokhi2@uh.edu" TargetMode="External"/><Relationship Id="rId5" Type="http://schemas.openxmlformats.org/officeDocument/2006/relationships/hyperlink" Target="mailto:atbecker@uh.edu" TargetMode="External"/><Relationship Id="rId30" Type="http://schemas.openxmlformats.org/officeDocument/2006/relationships/image" Target="../media/image27.emf"/><Relationship Id="rId31" Type="http://schemas.openxmlformats.org/officeDocument/2006/relationships/image" Target="../media/image28.emf"/><Relationship Id="rId32" Type="http://schemas.openxmlformats.org/officeDocument/2006/relationships/image" Target="../media/image29.emf"/><Relationship Id="rId9" Type="http://schemas.openxmlformats.org/officeDocument/2006/relationships/image" Target="../media/image6.emf"/><Relationship Id="rId6" Type="http://schemas.openxmlformats.org/officeDocument/2006/relationships/image" Target="../media/image3.jpeg"/><Relationship Id="rId7" Type="http://schemas.openxmlformats.org/officeDocument/2006/relationships/image" Target="../media/image4.jpeg"/><Relationship Id="rId8" Type="http://schemas.openxmlformats.org/officeDocument/2006/relationships/image" Target="../media/image5.jpeg"/><Relationship Id="rId33" Type="http://schemas.openxmlformats.org/officeDocument/2006/relationships/image" Target="../media/image30.jpg"/><Relationship Id="rId34" Type="http://schemas.openxmlformats.org/officeDocument/2006/relationships/hyperlink" Target="https://youtu.be/5t1BTPhLod8" TargetMode="External"/><Relationship Id="rId10" Type="http://schemas.openxmlformats.org/officeDocument/2006/relationships/image" Target="../media/image7.emf"/><Relationship Id="rId11" Type="http://schemas.openxmlformats.org/officeDocument/2006/relationships/image" Target="../media/image8.emf"/><Relationship Id="rId12" Type="http://schemas.openxmlformats.org/officeDocument/2006/relationships/image" Target="../media/image9.emf"/><Relationship Id="rId13" Type="http://schemas.openxmlformats.org/officeDocument/2006/relationships/image" Target="../media/image10.emf"/><Relationship Id="rId14" Type="http://schemas.openxmlformats.org/officeDocument/2006/relationships/image" Target="../media/image11.emf"/><Relationship Id="rId15" Type="http://schemas.openxmlformats.org/officeDocument/2006/relationships/image" Target="../media/image12.emf"/><Relationship Id="rId16" Type="http://schemas.openxmlformats.org/officeDocument/2006/relationships/image" Target="../media/image13.emf"/><Relationship Id="rId17" Type="http://schemas.openxmlformats.org/officeDocument/2006/relationships/image" Target="../media/image14.emf"/><Relationship Id="rId18" Type="http://schemas.openxmlformats.org/officeDocument/2006/relationships/image" Target="../media/image15.emf"/><Relationship Id="rId19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61752" y="2448988"/>
            <a:ext cx="1640003" cy="1615305"/>
          </a:xfrm>
          <a:prstGeom prst="rect">
            <a:avLst/>
          </a:prstGeom>
        </p:spPr>
      </p:pic>
      <p:pic>
        <p:nvPicPr>
          <p:cNvPr id="71" name="Picture 5" descr="C:\Users\atbecker\Downloads\qrcode.2686483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283339" y="2477941"/>
            <a:ext cx="1620877" cy="161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ounded Rectangle 71"/>
          <p:cNvSpPr/>
          <p:nvPr/>
        </p:nvSpPr>
        <p:spPr>
          <a:xfrm>
            <a:off x="216707" y="4005940"/>
            <a:ext cx="14080139" cy="1021861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Aft>
                <a:spcPts val="1200"/>
              </a:spcAft>
            </a:pPr>
            <a:r>
              <a:rPr lang="en-US" sz="5900" dirty="0" smtClean="0">
                <a:latin typeface="Arial"/>
                <a:cs typeface="Arial"/>
              </a:rPr>
              <a:t>Global inputs: symmetry</a:t>
            </a:r>
            <a:endParaRPr lang="en-US" sz="5900" dirty="0">
              <a:latin typeface="Arial"/>
              <a:cs typeface="Arial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0655616" y="126364"/>
            <a:ext cx="2370613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b="1" dirty="0" smtClean="0">
                <a:latin typeface="Arial"/>
                <a:cs typeface="Arial"/>
              </a:rPr>
              <a:t>Shaping a Particle </a:t>
            </a:r>
            <a:r>
              <a:rPr lang="en-US" b="1" dirty="0">
                <a:latin typeface="Arial"/>
                <a:cs typeface="Arial"/>
              </a:rPr>
              <a:t>S</a:t>
            </a:r>
            <a:r>
              <a:rPr lang="en-US" b="1" dirty="0" smtClean="0">
                <a:latin typeface="Arial"/>
                <a:cs typeface="Arial"/>
              </a:rPr>
              <a:t>warm </a:t>
            </a:r>
            <a:r>
              <a:rPr lang="en-US" b="1" dirty="0">
                <a:latin typeface="Arial"/>
                <a:cs typeface="Arial"/>
              </a:rPr>
              <a:t>W</a:t>
            </a:r>
            <a:r>
              <a:rPr lang="en-US" b="1" dirty="0" smtClean="0">
                <a:latin typeface="Arial"/>
                <a:cs typeface="Arial"/>
              </a:rPr>
              <a:t>ith a Shared Control Input </a:t>
            </a:r>
            <a:r>
              <a:rPr lang="en-US" b="1" dirty="0">
                <a:latin typeface="Arial"/>
                <a:cs typeface="Arial"/>
              </a:rPr>
              <a:t>U</a:t>
            </a:r>
            <a:r>
              <a:rPr lang="en-US" b="1" dirty="0" smtClean="0">
                <a:latin typeface="Arial"/>
                <a:cs typeface="Arial"/>
              </a:rPr>
              <a:t>sing Boundary </a:t>
            </a:r>
            <a:r>
              <a:rPr lang="en-US" b="1" dirty="0">
                <a:latin typeface="Arial"/>
                <a:cs typeface="Arial"/>
              </a:rPr>
              <a:t>I</a:t>
            </a:r>
            <a:r>
              <a:rPr lang="en-US" b="1" dirty="0" smtClean="0">
                <a:latin typeface="Arial"/>
                <a:cs typeface="Arial"/>
              </a:rPr>
              <a:t>nteraction</a:t>
            </a:r>
          </a:p>
          <a:p>
            <a:pPr algn="ctr"/>
            <a:r>
              <a:rPr lang="en-US" sz="5000" dirty="0" smtClean="0">
                <a:latin typeface="Arial"/>
                <a:cs typeface="Arial"/>
              </a:rPr>
              <a:t>Shiva </a:t>
            </a:r>
            <a:r>
              <a:rPr lang="en-US" sz="5000" dirty="0" err="1" smtClean="0">
                <a:latin typeface="Arial"/>
                <a:cs typeface="Arial"/>
              </a:rPr>
              <a:t>Shahrokhi</a:t>
            </a:r>
            <a:r>
              <a:rPr lang="en-US" sz="5000" dirty="0" smtClean="0">
                <a:latin typeface="Arial"/>
                <a:cs typeface="Arial"/>
              </a:rPr>
              <a:t>, Aaron T. Becker</a:t>
            </a:r>
          </a:p>
          <a:p>
            <a:pPr algn="ctr"/>
            <a:r>
              <a:rPr lang="en-US" sz="3200" dirty="0" smtClean="0">
                <a:latin typeface="Arial"/>
                <a:cs typeface="Arial"/>
                <a:hlinkClick r:id="rId4"/>
              </a:rPr>
              <a:t>sshahrokhi2@uh.edu</a:t>
            </a:r>
            <a:r>
              <a:rPr lang="en-US" sz="3200" dirty="0" smtClean="0">
                <a:latin typeface="Arial"/>
                <a:cs typeface="Arial"/>
              </a:rPr>
              <a:t>,  </a:t>
            </a:r>
            <a:r>
              <a:rPr lang="en-US" sz="3200" dirty="0" smtClean="0">
                <a:latin typeface="Arial"/>
                <a:cs typeface="Arial"/>
                <a:hlinkClick r:id="rId5"/>
              </a:rPr>
              <a:t>atbecker@uh.edu</a:t>
            </a:r>
            <a:r>
              <a:rPr lang="en-US" sz="3200" dirty="0" smtClean="0">
                <a:latin typeface="Arial"/>
                <a:cs typeface="Arial"/>
              </a:rPr>
              <a:t>     .      </a:t>
            </a:r>
          </a:p>
          <a:p>
            <a:pPr algn="ctr"/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smtClean="0">
                <a:latin typeface="Arial"/>
                <a:cs typeface="Arial"/>
              </a:rPr>
              <a:t>                            </a:t>
            </a:r>
          </a:p>
        </p:txBody>
      </p:sp>
      <p:sp>
        <p:nvSpPr>
          <p:cNvPr id="74" name="Rounded Rectangle 73"/>
          <p:cNvSpPr/>
          <p:nvPr/>
        </p:nvSpPr>
        <p:spPr>
          <a:xfrm>
            <a:off x="172621" y="9775614"/>
            <a:ext cx="14124225" cy="997039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5900" dirty="0" smtClean="0">
                <a:latin typeface="Arial"/>
                <a:cs typeface="Arial"/>
              </a:rPr>
              <a:t>Using boundary interaction</a:t>
            </a:r>
            <a:endParaRPr lang="en-US" sz="5900" dirty="0">
              <a:latin typeface="Arial"/>
              <a:cs typeface="Arial"/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172621" y="10900069"/>
            <a:ext cx="14124225" cy="21641103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r>
              <a:rPr lang="en-US" sz="4000" dirty="0" smtClean="0">
                <a:latin typeface="Arial"/>
                <a:cs typeface="Arial"/>
              </a:rPr>
              <a:t>Another way to break symmetry is using boundaries: </a:t>
            </a:r>
          </a:p>
          <a:p>
            <a:r>
              <a:rPr lang="en-US" sz="4000" dirty="0" smtClean="0">
                <a:latin typeface="Arial"/>
                <a:cs typeface="Arial"/>
              </a:rPr>
              <a:t>usually </a:t>
            </a:r>
            <a:r>
              <a:rPr lang="en-US" sz="4000" dirty="0" smtClean="0">
                <a:latin typeface="Arial"/>
                <a:cs typeface="Arial"/>
              </a:rPr>
              <a:t>workspaces have boundaries.</a:t>
            </a:r>
          </a:p>
          <a:p>
            <a:r>
              <a:rPr lang="en-US" sz="4000" dirty="0" smtClean="0">
                <a:latin typeface="Arial"/>
                <a:cs typeface="Arial"/>
              </a:rPr>
              <a:t>If a robot is touching a wall, the other robot can go </a:t>
            </a:r>
            <a:r>
              <a:rPr lang="en-US" sz="4000" i="1" dirty="0" smtClean="0">
                <a:latin typeface="Arial"/>
                <a:cs typeface="Arial"/>
              </a:rPr>
              <a:t>anywhere</a:t>
            </a:r>
            <a:r>
              <a:rPr lang="en-US" sz="4000" dirty="0" smtClean="0">
                <a:latin typeface="Arial"/>
                <a:cs typeface="Arial"/>
              </a:rPr>
              <a:t> in the </a:t>
            </a:r>
            <a:r>
              <a:rPr lang="en-US" sz="4000" b="1" dirty="0" smtClean="0">
                <a:latin typeface="Arial"/>
                <a:cs typeface="Arial"/>
              </a:rPr>
              <a:t>reachable set </a:t>
            </a:r>
            <a:r>
              <a:rPr lang="en-US" sz="4000" dirty="0" smtClean="0">
                <a:latin typeface="Arial"/>
                <a:cs typeface="Arial"/>
              </a:rPr>
              <a:t>while the first robot is immobile.</a:t>
            </a: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r>
              <a:rPr lang="en-US" sz="4000" dirty="0" err="1">
                <a:latin typeface="Arial"/>
                <a:cs typeface="Arial"/>
              </a:rPr>
              <a:t>Δ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smtClean="0">
                <a:latin typeface="Arial"/>
                <a:cs typeface="Arial"/>
              </a:rPr>
              <a:t>configuration space shows </a:t>
            </a:r>
            <a:r>
              <a:rPr lang="en-US" sz="4000" dirty="0" smtClean="0">
                <a:latin typeface="Arial"/>
                <a:cs typeface="Arial"/>
              </a:rPr>
              <a:t>reachable </a:t>
            </a:r>
            <a:r>
              <a:rPr lang="en-US" sz="4000" dirty="0" err="1" smtClean="0">
                <a:latin typeface="Arial"/>
                <a:cs typeface="Arial"/>
              </a:rPr>
              <a:t>Δg</a:t>
            </a:r>
            <a:r>
              <a:rPr lang="en-US" sz="4000" dirty="0" smtClean="0">
                <a:latin typeface="Arial"/>
                <a:cs typeface="Arial"/>
              </a:rPr>
              <a:t> by moving one robot to touch a wall and then adjusting the second robot.</a:t>
            </a:r>
            <a:endParaRPr lang="en-US" sz="4000" dirty="0" smtClean="0">
              <a:latin typeface="Arial"/>
              <a:cs typeface="Arial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14863192" y="4057932"/>
            <a:ext cx="13470157" cy="969869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900" dirty="0" smtClean="0">
                <a:latin typeface="Arial"/>
                <a:cs typeface="Arial"/>
              </a:rPr>
              <a:t>Best-first search algorithm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14863192" y="5171950"/>
            <a:ext cx="13470158" cy="27369222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685800" indent="-685800"/>
            <a:endParaRPr lang="en-US" sz="4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28892829" y="18076045"/>
            <a:ext cx="14768674" cy="14465126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685800" indent="-685800">
              <a:buFont typeface="Arial"/>
              <a:buChar char="•"/>
            </a:pPr>
            <a:endParaRPr lang="en-US" sz="4500" b="1" dirty="0" smtClean="0">
              <a:solidFill>
                <a:srgbClr val="0000FF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4500" b="1" dirty="0">
              <a:solidFill>
                <a:srgbClr val="0000FF"/>
              </a:solidFill>
              <a:latin typeface="Arial"/>
              <a:cs typeface="Arial"/>
            </a:endParaRPr>
          </a:p>
          <a:p>
            <a:pPr marL="685800" indent="-685800"/>
            <a:endParaRPr lang="en-US" sz="4500" dirty="0" smtClean="0">
              <a:solidFill>
                <a:srgbClr val="FF0000"/>
              </a:solidFill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r>
              <a:rPr lang="en-US" sz="4500" dirty="0" smtClean="0">
                <a:latin typeface="Arial"/>
                <a:cs typeface="Arial"/>
              </a:rPr>
              <a:t>   </a:t>
            </a:r>
            <a:endParaRPr lang="en-US" sz="4500" dirty="0">
              <a:latin typeface="Arial"/>
              <a:cs typeface="Arial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28892830" y="4005940"/>
            <a:ext cx="14768674" cy="1021861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900" dirty="0" smtClean="0">
                <a:latin typeface="Arial"/>
                <a:cs typeface="Arial"/>
              </a:rPr>
              <a:t>Results</a:t>
            </a:r>
          </a:p>
        </p:txBody>
      </p:sp>
      <p:sp>
        <p:nvSpPr>
          <p:cNvPr id="80" name="Rounded Rectangle 79"/>
          <p:cNvSpPr/>
          <p:nvPr/>
        </p:nvSpPr>
        <p:spPr>
          <a:xfrm>
            <a:off x="28912916" y="5441088"/>
            <a:ext cx="14768673" cy="11017739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/>
            <a:endParaRPr lang="en-US" sz="4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172621" y="5235191"/>
            <a:ext cx="14124225" cy="4331415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685800" indent="-685800"/>
            <a:r>
              <a:rPr lang="en-US" sz="4000" b="1" dirty="0" smtClean="0">
                <a:latin typeface="Arial"/>
                <a:cs typeface="Arial"/>
              </a:rPr>
              <a:t>Global inputs: </a:t>
            </a:r>
            <a:r>
              <a:rPr lang="en-US" sz="4000" dirty="0" smtClean="0">
                <a:latin typeface="Arial"/>
                <a:cs typeface="Arial"/>
              </a:rPr>
              <a:t>All robots get the </a:t>
            </a:r>
          </a:p>
          <a:p>
            <a:pPr marL="685800" indent="-685800"/>
            <a:r>
              <a:rPr lang="en-US" sz="4000" dirty="0">
                <a:latin typeface="Arial"/>
                <a:cs typeface="Arial"/>
              </a:rPr>
              <a:t>s</a:t>
            </a:r>
            <a:r>
              <a:rPr lang="en-US" sz="4000" dirty="0" smtClean="0">
                <a:latin typeface="Arial"/>
                <a:cs typeface="Arial"/>
              </a:rPr>
              <a:t>ame input</a:t>
            </a:r>
          </a:p>
          <a:p>
            <a:pPr marL="685800" indent="-685800"/>
            <a:r>
              <a:rPr lang="en-US" sz="4000" b="1" dirty="0" smtClean="0">
                <a:latin typeface="Arial"/>
                <a:cs typeface="Arial"/>
              </a:rPr>
              <a:t>Symmetry</a:t>
            </a:r>
            <a:r>
              <a:rPr lang="en-US" sz="4000" dirty="0" smtClean="0">
                <a:latin typeface="Arial"/>
                <a:cs typeface="Arial"/>
              </a:rPr>
              <a:t>: control 2 of 2</a:t>
            </a:r>
            <a:r>
              <a:rPr lang="en-US" sz="4000" i="1" dirty="0" smtClean="0">
                <a:latin typeface="Arial"/>
                <a:cs typeface="Arial"/>
              </a:rPr>
              <a:t>n </a:t>
            </a:r>
            <a:r>
              <a:rPr lang="en-US" sz="4000" dirty="0" smtClean="0">
                <a:latin typeface="Arial"/>
                <a:cs typeface="Arial"/>
              </a:rPr>
              <a:t>DOF</a:t>
            </a:r>
          </a:p>
          <a:p>
            <a:pPr marL="685800" indent="-685800"/>
            <a:r>
              <a:rPr lang="en-US" sz="4000" b="1" dirty="0" smtClean="0">
                <a:latin typeface="Arial"/>
                <a:cs typeface="Arial"/>
              </a:rPr>
              <a:t>Previous work</a:t>
            </a:r>
            <a:r>
              <a:rPr lang="en-US" sz="4000" dirty="0" smtClean="0">
                <a:latin typeface="Arial"/>
                <a:cs typeface="Arial"/>
              </a:rPr>
              <a:t>: </a:t>
            </a:r>
            <a:r>
              <a:rPr lang="en-US" sz="4000" dirty="0" smtClean="0">
                <a:latin typeface="Arial"/>
                <a:cs typeface="Arial"/>
              </a:rPr>
              <a:t>used a single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smtClean="0">
                <a:latin typeface="Arial"/>
                <a:cs typeface="Arial"/>
              </a:rPr>
              <a:t>obstacle</a:t>
            </a:r>
          </a:p>
          <a:p>
            <a:pPr marL="685800" indent="-685800"/>
            <a:r>
              <a:rPr lang="en-US" sz="4000" dirty="0" smtClean="0">
                <a:latin typeface="Arial"/>
                <a:cs typeface="Arial"/>
              </a:rPr>
              <a:t>in </a:t>
            </a:r>
            <a:r>
              <a:rPr lang="en-US" sz="4000" dirty="0" smtClean="0">
                <a:latin typeface="Arial"/>
                <a:cs typeface="Arial"/>
              </a:rPr>
              <a:t>the middle of </a:t>
            </a:r>
            <a:r>
              <a:rPr lang="en-US" sz="4000" dirty="0" smtClean="0">
                <a:latin typeface="Arial"/>
                <a:cs typeface="Arial"/>
              </a:rPr>
              <a:t>the workspace</a:t>
            </a:r>
            <a:endParaRPr lang="en-US" sz="4000" dirty="0" smtClean="0">
              <a:latin typeface="Arial"/>
              <a:cs typeface="Arial"/>
            </a:endParaRPr>
          </a:p>
          <a:p>
            <a:pPr marL="685800" indent="-685800"/>
            <a:r>
              <a:rPr lang="en-US" sz="4000" b="1" dirty="0" smtClean="0">
                <a:latin typeface="Arial"/>
                <a:cs typeface="Arial"/>
              </a:rPr>
              <a:t>Constraints</a:t>
            </a:r>
            <a:r>
              <a:rPr lang="en-US" sz="4000" dirty="0" smtClean="0">
                <a:latin typeface="Arial"/>
                <a:cs typeface="Arial"/>
              </a:rPr>
              <a:t>: this </a:t>
            </a:r>
            <a:r>
              <a:rPr lang="en-US" sz="4000" dirty="0" smtClean="0">
                <a:latin typeface="Arial"/>
                <a:cs typeface="Arial"/>
              </a:rPr>
              <a:t>obstacle is impractical, </a:t>
            </a:r>
            <a:endParaRPr lang="en-US" sz="4000" dirty="0" smtClean="0">
              <a:latin typeface="Arial"/>
              <a:cs typeface="Arial"/>
            </a:endParaRPr>
          </a:p>
          <a:p>
            <a:pPr marL="685800" indent="-685800"/>
            <a:r>
              <a:rPr lang="en-US" sz="4000" dirty="0" smtClean="0">
                <a:latin typeface="Arial"/>
                <a:cs typeface="Arial"/>
              </a:rPr>
              <a:t>especially </a:t>
            </a:r>
            <a:r>
              <a:rPr lang="en-US" sz="4000" dirty="0" smtClean="0">
                <a:latin typeface="Arial"/>
                <a:cs typeface="Arial"/>
              </a:rPr>
              <a:t>in 3D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28892830" y="16789453"/>
            <a:ext cx="14768674" cy="1021861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900" dirty="0" smtClean="0">
                <a:latin typeface="Arial"/>
                <a:cs typeface="Arial"/>
              </a:rPr>
              <a:t>Current work: circular workspace</a:t>
            </a:r>
          </a:p>
        </p:txBody>
      </p:sp>
      <p:sp>
        <p:nvSpPr>
          <p:cNvPr id="84" name="Text Box 22"/>
          <p:cNvSpPr txBox="1">
            <a:spLocks noChangeArrowheads="1"/>
          </p:cNvSpPr>
          <p:nvPr/>
        </p:nvSpPr>
        <p:spPr bwMode="auto">
          <a:xfrm>
            <a:off x="37860450" y="1810090"/>
            <a:ext cx="2336800" cy="97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79991" tIns="179991" rIns="179991" bIns="179991">
            <a:spAutoFit/>
          </a:bodyPr>
          <a:lstStyle>
            <a:defPPr>
              <a:defRPr lang="en-US"/>
            </a:defPPr>
            <a:lvl1pPr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2087563" indent="-165258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4176713" indent="-330517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6264275" indent="-496093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8353425" indent="-661352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2000" b="1" i="1" dirty="0" smtClean="0"/>
              <a:t>YouTube channel</a:t>
            </a:r>
            <a:endParaRPr lang="en-US" altLang="en-US" sz="2000" dirty="0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30149" y="2448929"/>
            <a:ext cx="1430301" cy="1437272"/>
          </a:xfrm>
          <a:prstGeom prst="rect">
            <a:avLst/>
          </a:prstGeom>
        </p:spPr>
      </p:pic>
      <p:sp>
        <p:nvSpPr>
          <p:cNvPr id="86" name="Text Box 22"/>
          <p:cNvSpPr txBox="1">
            <a:spLocks noChangeArrowheads="1"/>
          </p:cNvSpPr>
          <p:nvPr/>
        </p:nvSpPr>
        <p:spPr bwMode="auto">
          <a:xfrm>
            <a:off x="33668174" y="2069657"/>
            <a:ext cx="2871653" cy="671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79991" tIns="179991" rIns="179991" bIns="179991">
            <a:spAutoFit/>
          </a:bodyPr>
          <a:lstStyle>
            <a:defPPr>
              <a:defRPr lang="en-US"/>
            </a:defPPr>
            <a:lvl1pPr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2087563" indent="-165258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4176713" indent="-330517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6264275" indent="-496093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8353425" indent="-661352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2000" b="1" i="1" dirty="0" smtClean="0"/>
              <a:t>Website, C.V.</a:t>
            </a:r>
            <a:endParaRPr lang="en-US" altLang="en-US" sz="2000" dirty="0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412353" y="2405294"/>
            <a:ext cx="1404263" cy="1480907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35104003" y="432269"/>
            <a:ext cx="78362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/>
                <a:cs typeface="Arial"/>
              </a:rPr>
              <a:t>Department of Electrical and Computer Engineering, </a:t>
            </a:r>
            <a:endParaRPr lang="en-US" sz="3200" dirty="0" smtClean="0">
              <a:latin typeface="Arial"/>
              <a:cs typeface="Arial"/>
            </a:endParaRPr>
          </a:p>
          <a:p>
            <a:r>
              <a:rPr lang="en-US" sz="3200" dirty="0" smtClean="0">
                <a:latin typeface="Arial"/>
                <a:cs typeface="Arial"/>
              </a:rPr>
              <a:t>University </a:t>
            </a:r>
            <a:r>
              <a:rPr lang="en-US" sz="3200" dirty="0">
                <a:latin typeface="Arial"/>
                <a:cs typeface="Arial"/>
              </a:rPr>
              <a:t>of Houston</a:t>
            </a:r>
            <a:endParaRPr lang="en-US" sz="3200" dirty="0"/>
          </a:p>
        </p:txBody>
      </p:sp>
      <p:pic>
        <p:nvPicPr>
          <p:cNvPr id="119" name="Picture 118" descr="SWARM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0116" y="432269"/>
            <a:ext cx="9283594" cy="2755826"/>
          </a:xfrm>
          <a:prstGeom prst="rect">
            <a:avLst/>
          </a:prstGeom>
        </p:spPr>
      </p:pic>
      <p:pic>
        <p:nvPicPr>
          <p:cNvPr id="4" name="Picture 3" descr="twoRobotRegionH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507" y="11476186"/>
            <a:ext cx="6599859" cy="6599859"/>
          </a:xfrm>
          <a:prstGeom prst="rect">
            <a:avLst/>
          </a:prstGeom>
        </p:spPr>
      </p:pic>
      <p:pic>
        <p:nvPicPr>
          <p:cNvPr id="5" name="Picture 4" descr="twoRobotRegionV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0928" y="11476186"/>
            <a:ext cx="6599859" cy="6599859"/>
          </a:xfrm>
          <a:prstGeom prst="rect">
            <a:avLst/>
          </a:prstGeom>
        </p:spPr>
      </p:pic>
      <p:pic>
        <p:nvPicPr>
          <p:cNvPr id="22" name="Picture 21" descr="epsilonMin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18792" y="13743826"/>
            <a:ext cx="3823022" cy="3813488"/>
          </a:xfrm>
          <a:prstGeom prst="rect">
            <a:avLst/>
          </a:prstGeom>
        </p:spPr>
      </p:pic>
      <p:pic>
        <p:nvPicPr>
          <p:cNvPr id="23" name="Picture 22" descr="epsilonMed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81163" y="13743826"/>
            <a:ext cx="3813487" cy="3813487"/>
          </a:xfrm>
          <a:prstGeom prst="rect">
            <a:avLst/>
          </a:prstGeom>
        </p:spPr>
      </p:pic>
      <p:pic>
        <p:nvPicPr>
          <p:cNvPr id="24" name="Picture 23" descr="epsilonMax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55050" y="13743826"/>
            <a:ext cx="3805773" cy="3805773"/>
          </a:xfrm>
          <a:prstGeom prst="rect">
            <a:avLst/>
          </a:prstGeom>
        </p:spPr>
      </p:pic>
      <p:pic>
        <p:nvPicPr>
          <p:cNvPr id="34" name="Picture 33" descr="contourdistnew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33694" y="5391149"/>
            <a:ext cx="14754306" cy="4619503"/>
          </a:xfrm>
          <a:prstGeom prst="rect">
            <a:avLst/>
          </a:prstGeom>
        </p:spPr>
      </p:pic>
      <p:pic>
        <p:nvPicPr>
          <p:cNvPr id="36" name="Picture 35" descr="contournumnew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40270" y="10115549"/>
            <a:ext cx="14849330" cy="4649255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23494650" y="6502400"/>
            <a:ext cx="469966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Arial"/>
                <a:cs typeface="Arial"/>
              </a:rPr>
              <a:t>The shortest path when </a:t>
            </a:r>
            <a:r>
              <a:rPr lang="en-US" sz="4000" dirty="0" err="1" smtClean="0">
                <a:latin typeface="Arial"/>
                <a:cs typeface="Arial"/>
              </a:rPr>
              <a:t>Δg</a:t>
            </a:r>
            <a:r>
              <a:rPr lang="en-US" sz="4000" dirty="0" smtClean="0">
                <a:latin typeface="Arial"/>
                <a:cs typeface="Arial"/>
              </a:rPr>
              <a:t> is reachable is when </a:t>
            </a:r>
            <a:r>
              <a:rPr lang="en-US" sz="4000" dirty="0" smtClean="0">
                <a:latin typeface="Arial"/>
                <a:cs typeface="Arial"/>
              </a:rPr>
              <a:t>the robot that collides with the wall moves toward the reflection of its goal.</a:t>
            </a:r>
            <a:endParaRPr lang="en-US" sz="4000" dirty="0">
              <a:latin typeface="Arial"/>
              <a:cs typeface="Arial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5218792" y="18076045"/>
            <a:ext cx="12314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latin typeface="Arial"/>
                <a:cs typeface="Arial"/>
              </a:rPr>
              <a:t>ε</a:t>
            </a:r>
            <a:r>
              <a:rPr lang="en-US" sz="4000" dirty="0" smtClean="0">
                <a:latin typeface="Arial"/>
                <a:cs typeface="Arial"/>
              </a:rPr>
              <a:t> is used to ensure particles do not overlap</a:t>
            </a:r>
            <a:endParaRPr lang="en-US" sz="4000" dirty="0">
              <a:latin typeface="Arial"/>
              <a:cs typeface="Arial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15209098" y="30102953"/>
            <a:ext cx="123148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Arial"/>
                <a:cs typeface="Arial"/>
              </a:rPr>
              <a:t>Sequence of moves to goal </a:t>
            </a:r>
            <a:r>
              <a:rPr lang="en-US" sz="4000" b="1" dirty="0" smtClean="0">
                <a:latin typeface="Arial"/>
                <a:cs typeface="Arial"/>
              </a:rPr>
              <a:t>position:</a:t>
            </a:r>
            <a:endParaRPr lang="en-US" sz="4000" b="1" dirty="0" smtClean="0">
              <a:latin typeface="Arial"/>
              <a:cs typeface="Arial"/>
            </a:endParaRPr>
          </a:p>
          <a:p>
            <a:r>
              <a:rPr lang="en-US" sz="4000" dirty="0" smtClean="0">
                <a:latin typeface="Arial"/>
                <a:cs typeface="Arial"/>
              </a:rPr>
              <a:t>An A*-like algorithm considers all potential paths to find the shortest one using </a:t>
            </a:r>
            <a:r>
              <a:rPr lang="en-US" sz="4000" dirty="0" smtClean="0">
                <a:latin typeface="Arial"/>
                <a:cs typeface="Arial"/>
              </a:rPr>
              <a:t>best-first </a:t>
            </a:r>
            <a:r>
              <a:rPr lang="en-US" sz="4000" dirty="0" smtClean="0">
                <a:latin typeface="Arial"/>
                <a:cs typeface="Arial"/>
              </a:rPr>
              <a:t>search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29138975" y="14764804"/>
            <a:ext cx="145950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Arial"/>
                <a:cs typeface="Arial"/>
              </a:rPr>
              <a:t>Distance and number of moves </a:t>
            </a:r>
            <a:r>
              <a:rPr lang="en-US" sz="4000" dirty="0" smtClean="0">
                <a:latin typeface="Arial"/>
                <a:cs typeface="Arial"/>
              </a:rPr>
              <a:t>for </a:t>
            </a:r>
            <a:r>
              <a:rPr lang="en-US" sz="4000" dirty="0" smtClean="0">
                <a:latin typeface="Arial"/>
                <a:cs typeface="Arial"/>
              </a:rPr>
              <a:t>different goal positions </a:t>
            </a:r>
            <a:r>
              <a:rPr lang="en-US" sz="4000" dirty="0" smtClean="0">
                <a:latin typeface="Arial"/>
                <a:cs typeface="Arial"/>
              </a:rPr>
              <a:t>of the blue robot </a:t>
            </a:r>
            <a:r>
              <a:rPr lang="en-US" sz="4000" dirty="0" smtClean="0">
                <a:latin typeface="Arial"/>
                <a:cs typeface="Arial"/>
              </a:rPr>
              <a:t>when all the other positions are fixed</a:t>
            </a:r>
            <a:endParaRPr lang="en-US" sz="4000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501807" y="29766107"/>
            <a:ext cx="91981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000" dirty="0">
                <a:latin typeface="Arial"/>
                <a:cs typeface="Arial"/>
              </a:rPr>
              <a:t>Algorithm extends naturally to </a:t>
            </a:r>
            <a:r>
              <a:rPr lang="en-US" sz="4000" dirty="0" smtClean="0">
                <a:latin typeface="Arial"/>
                <a:cs typeface="Arial"/>
              </a:rPr>
              <a:t>3D</a:t>
            </a:r>
            <a:endParaRPr lang="ar-IQ" sz="4000" dirty="0" smtClean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r>
              <a:rPr lang="en-US" sz="4000" dirty="0" smtClean="0">
                <a:latin typeface="Arial"/>
                <a:cs typeface="Arial"/>
              </a:rPr>
              <a:t>Cylindrical </a:t>
            </a:r>
            <a:r>
              <a:rPr lang="en-US" sz="4000" dirty="0" smtClean="0">
                <a:latin typeface="Arial"/>
                <a:cs typeface="Arial"/>
              </a:rPr>
              <a:t>workspaces are common in </a:t>
            </a:r>
            <a:r>
              <a:rPr lang="en-US" sz="4000" dirty="0" smtClean="0">
                <a:latin typeface="Arial"/>
                <a:cs typeface="Arial"/>
              </a:rPr>
              <a:t>biology</a:t>
            </a:r>
            <a:endParaRPr lang="en-US" sz="4000" dirty="0" smtClean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306801" y="16789453"/>
            <a:ext cx="27350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latin typeface="Arial"/>
                <a:cs typeface="Arial"/>
              </a:rPr>
              <a:t>ε</a:t>
            </a:r>
            <a:r>
              <a:rPr lang="en-US" sz="4000" dirty="0" smtClean="0">
                <a:latin typeface="Arial"/>
                <a:cs typeface="Arial"/>
              </a:rPr>
              <a:t>= 0.001</a:t>
            </a:r>
            <a:endParaRPr lang="en-US" sz="4000" dirty="0"/>
          </a:p>
        </p:txBody>
      </p:sp>
      <p:sp>
        <p:nvSpPr>
          <p:cNvPr id="45" name="TextBox 44"/>
          <p:cNvSpPr txBox="1"/>
          <p:nvPr/>
        </p:nvSpPr>
        <p:spPr>
          <a:xfrm>
            <a:off x="20919156" y="16871567"/>
            <a:ext cx="2575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latin typeface="Arial"/>
                <a:cs typeface="Arial"/>
              </a:rPr>
              <a:t>ε</a:t>
            </a:r>
            <a:r>
              <a:rPr lang="en-US" sz="4000" dirty="0" smtClean="0">
                <a:latin typeface="Arial"/>
                <a:cs typeface="Arial"/>
              </a:rPr>
              <a:t>= 0.05</a:t>
            </a:r>
            <a:endParaRPr lang="en-US" sz="4000" dirty="0"/>
          </a:p>
        </p:txBody>
      </p:sp>
      <p:sp>
        <p:nvSpPr>
          <p:cNvPr id="46" name="TextBox 45"/>
          <p:cNvSpPr txBox="1"/>
          <p:nvPr/>
        </p:nvSpPr>
        <p:spPr>
          <a:xfrm>
            <a:off x="25431275" y="16852028"/>
            <a:ext cx="17940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latin typeface="Arial"/>
                <a:cs typeface="Arial"/>
              </a:rPr>
              <a:t>ε</a:t>
            </a:r>
            <a:r>
              <a:rPr lang="en-US" sz="4000" dirty="0" smtClean="0">
                <a:latin typeface="Arial"/>
                <a:cs typeface="Arial"/>
              </a:rPr>
              <a:t> = 0.1</a:t>
            </a:r>
            <a:endParaRPr lang="en-US" sz="4000" dirty="0"/>
          </a:p>
        </p:txBody>
      </p:sp>
      <p:pic>
        <p:nvPicPr>
          <p:cNvPr id="8" name="Picture 7" descr="Region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815" y="21828975"/>
            <a:ext cx="13665685" cy="7056026"/>
          </a:xfrm>
          <a:prstGeom prst="rect">
            <a:avLst/>
          </a:prstGeom>
        </p:spPr>
      </p:pic>
      <p:pic>
        <p:nvPicPr>
          <p:cNvPr id="11" name="Picture 10" descr="reflection.pdf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67992" y="5474752"/>
            <a:ext cx="8275858" cy="775861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2922092" y="10288052"/>
            <a:ext cx="721268" cy="40375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3067227" y="12418596"/>
            <a:ext cx="212773" cy="299361"/>
          </a:xfrm>
          <a:prstGeom prst="rect">
            <a:avLst/>
          </a:prstGeom>
          <a:solidFill>
            <a:srgbClr val="76B4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3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3067227" y="12021183"/>
            <a:ext cx="212773" cy="299361"/>
          </a:xfrm>
          <a:prstGeom prst="rect">
            <a:avLst/>
          </a:prstGeom>
          <a:solidFill>
            <a:srgbClr val="A8C3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4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3067227" y="11617872"/>
            <a:ext cx="212773" cy="299361"/>
          </a:xfrm>
          <a:prstGeom prst="rect">
            <a:avLst/>
          </a:prstGeom>
          <a:solidFill>
            <a:srgbClr val="CEB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5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14" name="Picture 13" descr="s1.pdf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80018" y="20310060"/>
            <a:ext cx="3904087" cy="3884664"/>
          </a:xfrm>
          <a:prstGeom prst="rect">
            <a:avLst/>
          </a:prstGeom>
        </p:spPr>
      </p:pic>
      <p:pic>
        <p:nvPicPr>
          <p:cNvPr id="15" name="Picture 14" descr="s2.pdf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00274" y="20310060"/>
            <a:ext cx="3894376" cy="3884664"/>
          </a:xfrm>
          <a:prstGeom prst="rect">
            <a:avLst/>
          </a:prstGeom>
        </p:spPr>
      </p:pic>
      <p:pic>
        <p:nvPicPr>
          <p:cNvPr id="16" name="Picture 15" descr="s3.pdf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85846" y="20310060"/>
            <a:ext cx="3874977" cy="3884664"/>
          </a:xfrm>
          <a:prstGeom prst="rect">
            <a:avLst/>
          </a:prstGeom>
        </p:spPr>
      </p:pic>
      <p:pic>
        <p:nvPicPr>
          <p:cNvPr id="17" name="Picture 16" descr="s4.pdf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09098" y="25023642"/>
            <a:ext cx="3875008" cy="3865345"/>
          </a:xfrm>
          <a:prstGeom prst="rect">
            <a:avLst/>
          </a:prstGeom>
        </p:spPr>
      </p:pic>
      <p:pic>
        <p:nvPicPr>
          <p:cNvPr id="18" name="Picture 17" descr="s5.pdf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29304" y="25023642"/>
            <a:ext cx="3865345" cy="3865345"/>
          </a:xfrm>
          <a:prstGeom prst="rect">
            <a:avLst/>
          </a:prstGeom>
        </p:spPr>
      </p:pic>
      <p:pic>
        <p:nvPicPr>
          <p:cNvPr id="20" name="Picture 19" descr="s6.pdf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85846" y="25023642"/>
            <a:ext cx="3874977" cy="3865338"/>
          </a:xfrm>
          <a:prstGeom prst="rect">
            <a:avLst/>
          </a:prstGeom>
        </p:spPr>
      </p:pic>
      <p:pic>
        <p:nvPicPr>
          <p:cNvPr id="40" name="Picture 39" descr="s1delta.pdf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39966" y="19104205"/>
            <a:ext cx="2213224" cy="2050998"/>
          </a:xfrm>
          <a:prstGeom prst="rect">
            <a:avLst/>
          </a:prstGeom>
        </p:spPr>
      </p:pic>
      <p:pic>
        <p:nvPicPr>
          <p:cNvPr id="41" name="Picture 40" descr="s2delta.pdf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26788" y="19089563"/>
            <a:ext cx="2413000" cy="2247900"/>
          </a:xfrm>
          <a:prstGeom prst="rect">
            <a:avLst/>
          </a:prstGeom>
        </p:spPr>
      </p:pic>
      <p:pic>
        <p:nvPicPr>
          <p:cNvPr id="42" name="Picture 41" descr="s3delta.pdf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54485" y="19104205"/>
            <a:ext cx="2383558" cy="2220042"/>
          </a:xfrm>
          <a:prstGeom prst="rect">
            <a:avLst/>
          </a:prstGeom>
        </p:spPr>
      </p:pic>
      <p:pic>
        <p:nvPicPr>
          <p:cNvPr id="43" name="Picture 42" descr="s4delta.pdf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39966" y="27927363"/>
            <a:ext cx="2213224" cy="2061793"/>
          </a:xfrm>
          <a:prstGeom prst="rect">
            <a:avLst/>
          </a:prstGeom>
        </p:spPr>
      </p:pic>
      <p:pic>
        <p:nvPicPr>
          <p:cNvPr id="44" name="Picture 43" descr="s5delta.pdf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11520" y="27927363"/>
            <a:ext cx="2221918" cy="2063628"/>
          </a:xfrm>
          <a:prstGeom prst="rect">
            <a:avLst/>
          </a:prstGeom>
        </p:spPr>
      </p:pic>
      <p:pic>
        <p:nvPicPr>
          <p:cNvPr id="82" name="Picture 81" descr="s5delta.pdf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39217" y="27927363"/>
            <a:ext cx="2221918" cy="2063628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24155050" y="28101597"/>
            <a:ext cx="5541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Arial"/>
                <a:cs typeface="Arial"/>
              </a:rPr>
              <a:t>6</a:t>
            </a:r>
            <a:endParaRPr lang="en-US" sz="4000" dirty="0">
              <a:latin typeface="Arial"/>
              <a:cs typeface="Arial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9769335" y="28101597"/>
            <a:ext cx="5541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Arial"/>
                <a:cs typeface="Arial"/>
              </a:rPr>
              <a:t>5</a:t>
            </a:r>
            <a:endParaRPr lang="en-US" sz="4000" dirty="0">
              <a:latin typeface="Arial"/>
              <a:cs typeface="Arial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5250775" y="28101597"/>
            <a:ext cx="5541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Arial"/>
                <a:cs typeface="Arial"/>
              </a:rPr>
              <a:t>4</a:t>
            </a:r>
            <a:endParaRPr lang="en-US" sz="4000" dirty="0">
              <a:latin typeface="Arial"/>
              <a:cs typeface="Arial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24155050" y="23287463"/>
            <a:ext cx="5541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Arial"/>
                <a:cs typeface="Arial"/>
              </a:rPr>
              <a:t>3</a:t>
            </a:r>
            <a:endParaRPr lang="en-US" sz="4000" dirty="0">
              <a:latin typeface="Arial"/>
              <a:cs typeface="Arial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9733440" y="23287463"/>
            <a:ext cx="5541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Arial"/>
                <a:cs typeface="Arial"/>
              </a:rPr>
              <a:t>2</a:t>
            </a:r>
            <a:endParaRPr lang="en-US" sz="4000" dirty="0">
              <a:latin typeface="Arial"/>
              <a:cs typeface="Arial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5340322" y="23287463"/>
            <a:ext cx="5541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/>
                <a:cs typeface="Arial"/>
              </a:rPr>
              <a:t>1</a:t>
            </a:r>
          </a:p>
        </p:txBody>
      </p:sp>
      <p:pic>
        <p:nvPicPr>
          <p:cNvPr id="49" name="Picture 48" descr="cylindar.pdf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69736" y="28750440"/>
            <a:ext cx="3603387" cy="3740921"/>
          </a:xfrm>
          <a:prstGeom prst="rect">
            <a:avLst/>
          </a:prstGeom>
        </p:spPr>
      </p:pic>
      <p:pic>
        <p:nvPicPr>
          <p:cNvPr id="9" name="Picture 8" descr="first.pdf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10094" y="5415268"/>
            <a:ext cx="4140200" cy="3975100"/>
          </a:xfrm>
          <a:prstGeom prst="rect">
            <a:avLst/>
          </a:prstGeom>
          <a:ln w="76200" cmpd="sng">
            <a:solidFill>
              <a:srgbClr val="960003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11768514" y="7291556"/>
            <a:ext cx="223370" cy="221718"/>
          </a:xfrm>
          <a:prstGeom prst="rect">
            <a:avLst/>
          </a:prstGeom>
          <a:solidFill>
            <a:srgbClr val="970003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>
            <a:off x="12343231" y="5654620"/>
            <a:ext cx="1450842" cy="13557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20671922" y="17213897"/>
            <a:ext cx="0" cy="283442"/>
          </a:xfrm>
          <a:prstGeom prst="straightConnector1">
            <a:avLst/>
          </a:prstGeom>
          <a:ln>
            <a:solidFill>
              <a:schemeClr val="tx1"/>
            </a:solidFill>
            <a:headEnd type="stealth" w="med" len="lg"/>
            <a:tailEnd type="stealth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H="1" flipV="1">
            <a:off x="25350575" y="17034135"/>
            <a:ext cx="3910" cy="463204"/>
          </a:xfrm>
          <a:prstGeom prst="straightConnector1">
            <a:avLst/>
          </a:prstGeom>
          <a:ln>
            <a:solidFill>
              <a:schemeClr val="tx1"/>
            </a:solidFill>
            <a:headEnd type="stealth" w="med" len="lg"/>
            <a:tailEnd type="stealth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endCxn id="6" idx="1"/>
          </p:cNvCxnSpPr>
          <p:nvPr/>
        </p:nvCxnSpPr>
        <p:spPr>
          <a:xfrm flipV="1">
            <a:off x="16119410" y="17143396"/>
            <a:ext cx="187391" cy="35394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oneonly.pdf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71016" y="18325815"/>
            <a:ext cx="9245600" cy="5003800"/>
          </a:xfrm>
          <a:prstGeom prst="rect">
            <a:avLst/>
          </a:prstGeom>
        </p:spPr>
      </p:pic>
      <p:pic>
        <p:nvPicPr>
          <p:cNvPr id="32" name="Picture 31" descr="circle.pdf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23277" y="23622701"/>
            <a:ext cx="9220200" cy="5041900"/>
          </a:xfrm>
          <a:prstGeom prst="rect">
            <a:avLst/>
          </a:prstGeom>
        </p:spPr>
      </p:pic>
      <p:pic>
        <p:nvPicPr>
          <p:cNvPr id="35" name="Picture 34" descr="static_qr_code_without_logo.jpg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2326" y="22787201"/>
            <a:ext cx="1858694" cy="185869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9138975" y="24526670"/>
            <a:ext cx="3016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"/>
                <a:cs typeface="Arial"/>
                <a:hlinkClick r:id="rId34"/>
              </a:rPr>
              <a:t>youtu.be/5t1BTPhLod8</a:t>
            </a:r>
            <a:endParaRPr lang="en-US" sz="2000" dirty="0" smtClean="0">
              <a:latin typeface="Arial"/>
              <a:cs typeface="Arial"/>
            </a:endParaRPr>
          </a:p>
          <a:p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311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17602</TotalTime>
  <Words>275</Words>
  <Application>Microsoft Macintosh PowerPoint</Application>
  <PresentationFormat>Custom</PresentationFormat>
  <Paragraphs>83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 m</dc:creator>
  <cp:lastModifiedBy>Shiva</cp:lastModifiedBy>
  <cp:revision>311</cp:revision>
  <cp:lastPrinted>2017-03-27T18:12:58Z</cp:lastPrinted>
  <dcterms:created xsi:type="dcterms:W3CDTF">2013-11-20T00:06:42Z</dcterms:created>
  <dcterms:modified xsi:type="dcterms:W3CDTF">2017-03-29T22:25:31Z</dcterms:modified>
</cp:coreProperties>
</file>